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FDF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955F-CFED-4F1E-AA19-EA8A95B22E99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F8F83-6D7D-483D-9C7D-585BF7697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20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955F-CFED-4F1E-AA19-EA8A95B22E99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F8F83-6D7D-483D-9C7D-585BF7697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888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955F-CFED-4F1E-AA19-EA8A95B22E99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F8F83-6D7D-483D-9C7D-585BF7697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293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955F-CFED-4F1E-AA19-EA8A95B22E99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F8F83-6D7D-483D-9C7D-585BF7697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637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955F-CFED-4F1E-AA19-EA8A95B22E99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F8F83-6D7D-483D-9C7D-585BF7697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247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955F-CFED-4F1E-AA19-EA8A95B22E99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F8F83-6D7D-483D-9C7D-585BF7697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20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955F-CFED-4F1E-AA19-EA8A95B22E99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F8F83-6D7D-483D-9C7D-585BF7697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106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955F-CFED-4F1E-AA19-EA8A95B22E99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F8F83-6D7D-483D-9C7D-585BF7697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562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955F-CFED-4F1E-AA19-EA8A95B22E99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F8F83-6D7D-483D-9C7D-585BF7697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247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955F-CFED-4F1E-AA19-EA8A95B22E99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F8F83-6D7D-483D-9C7D-585BF7697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454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955F-CFED-4F1E-AA19-EA8A95B22E99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F8F83-6D7D-483D-9C7D-585BF7697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85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0955F-CFED-4F1E-AA19-EA8A95B22E99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F8F83-6D7D-483D-9C7D-585BF7697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162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3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57953"/>
              </p:ext>
            </p:extLst>
          </p:nvPr>
        </p:nvGraphicFramePr>
        <p:xfrm>
          <a:off x="402207" y="8238"/>
          <a:ext cx="4425166" cy="6861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Document" r:id="rId4" imgW="6373676" imgH="9882570" progId="Word.Document.12">
                  <p:embed/>
                </p:oleObj>
              </mc:Choice>
              <mc:Fallback>
                <p:oleObj name="Document" r:id="rId4" imgW="6373676" imgH="988257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2207" y="8238"/>
                        <a:ext cx="4425166" cy="68619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Выноска 2 6"/>
          <p:cNvSpPr/>
          <p:nvPr/>
        </p:nvSpPr>
        <p:spPr>
          <a:xfrm>
            <a:off x="5782960" y="8238"/>
            <a:ext cx="4246564" cy="724930"/>
          </a:xfrm>
          <a:prstGeom prst="borderCallout2">
            <a:avLst>
              <a:gd name="adj1" fmla="val 58582"/>
              <a:gd name="adj2" fmla="val 779"/>
              <a:gd name="adj3" fmla="val 74347"/>
              <a:gd name="adj4" fmla="val -10503"/>
              <a:gd name="adj5" fmla="val 78265"/>
              <a:gd name="adj6" fmla="val -76224"/>
            </a:avLst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Указывается саморегулируемая организация в области строительства, в которой состоит заявитель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8" name="Выноска 2 7"/>
          <p:cNvSpPr/>
          <p:nvPr/>
        </p:nvSpPr>
        <p:spPr>
          <a:xfrm>
            <a:off x="5782960" y="763888"/>
            <a:ext cx="5930984" cy="724930"/>
          </a:xfrm>
          <a:prstGeom prst="borderCallout2">
            <a:avLst>
              <a:gd name="adj1" fmla="val 60066"/>
              <a:gd name="adj2" fmla="val 262"/>
              <a:gd name="adj3" fmla="val 24312"/>
              <a:gd name="adj4" fmla="val -11866"/>
              <a:gd name="adj5" fmla="val 23565"/>
              <a:gd name="adj6" fmla="val -790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Указывается дата составления уведомления, она не может быть  позднее 1 декабря 2016 года</a:t>
            </a:r>
            <a:endParaRPr lang="ru-RU" sz="1600" dirty="0"/>
          </a:p>
        </p:txBody>
      </p:sp>
      <p:sp>
        <p:nvSpPr>
          <p:cNvPr id="9" name="Выноска 2 8"/>
          <p:cNvSpPr/>
          <p:nvPr/>
        </p:nvSpPr>
        <p:spPr>
          <a:xfrm>
            <a:off x="5782960" y="2281620"/>
            <a:ext cx="5930984" cy="724930"/>
          </a:xfrm>
          <a:prstGeom prst="borderCallout2">
            <a:avLst>
              <a:gd name="adj1" fmla="val 13308"/>
              <a:gd name="adj2" fmla="val -16"/>
              <a:gd name="adj3" fmla="val -93690"/>
              <a:gd name="adj4" fmla="val -16914"/>
              <a:gd name="adj5" fmla="val -92859"/>
              <a:gd name="adj6" fmla="val -692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bg1"/>
                </a:solidFill>
              </a:rPr>
              <a:t>Указывается саморегулируемая организация в области строительства, в которой состоит </a:t>
            </a:r>
            <a:r>
              <a:rPr lang="ru-RU" sz="1600" dirty="0" smtClean="0">
                <a:solidFill>
                  <a:schemeClr val="bg1"/>
                </a:solidFill>
              </a:rPr>
              <a:t>заявитель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0" name="Выноска 2 9"/>
          <p:cNvSpPr/>
          <p:nvPr/>
        </p:nvSpPr>
        <p:spPr>
          <a:xfrm>
            <a:off x="5782960" y="1522754"/>
            <a:ext cx="4583448" cy="724930"/>
          </a:xfrm>
          <a:prstGeom prst="borderCallout2">
            <a:avLst>
              <a:gd name="adj1" fmla="val 29599"/>
              <a:gd name="adj2" fmla="val -28"/>
              <a:gd name="adj3" fmla="val -45831"/>
              <a:gd name="adj4" fmla="val -19100"/>
              <a:gd name="adj5" fmla="val -44510"/>
              <a:gd name="adj6" fmla="val -64676"/>
            </a:avLst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Указывается наименование юридического лица, индивидуального предпринимателя (Заявителя)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1" name="Выноска 2 10"/>
          <p:cNvSpPr/>
          <p:nvPr/>
        </p:nvSpPr>
        <p:spPr>
          <a:xfrm>
            <a:off x="5782959" y="3039027"/>
            <a:ext cx="4843331" cy="724930"/>
          </a:xfrm>
          <a:prstGeom prst="borderCallout2">
            <a:avLst>
              <a:gd name="adj1" fmla="val 30700"/>
              <a:gd name="adj2" fmla="val -562"/>
              <a:gd name="adj3" fmla="val -119168"/>
              <a:gd name="adj4" fmla="val -19014"/>
              <a:gd name="adj5" fmla="val -129546"/>
              <a:gd name="adj6" fmla="val -38748"/>
            </a:avLst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 соответствии с требованием п. 2 ч. 5 ст. 3</a:t>
            </a:r>
            <a:r>
              <a:rPr lang="ru-RU" sz="1600" baseline="30000" dirty="0" smtClean="0"/>
              <a:t>3</a:t>
            </a:r>
            <a:r>
              <a:rPr lang="ru-RU" sz="1600" dirty="0" smtClean="0"/>
              <a:t>  </a:t>
            </a:r>
            <a:endParaRPr lang="ru-RU" sz="1600" dirty="0"/>
          </a:p>
          <a:p>
            <a:pPr algn="ctr"/>
            <a:r>
              <a:rPr lang="ru-RU" sz="1600" dirty="0"/>
              <a:t>Федерального закона от 29.12.2004 № </a:t>
            </a:r>
            <a:r>
              <a:rPr lang="ru-RU" sz="1600" dirty="0" smtClean="0"/>
              <a:t>191-ФЗ приложить документы </a:t>
            </a:r>
            <a:endParaRPr lang="ru-RU" sz="1600" dirty="0"/>
          </a:p>
        </p:txBody>
      </p:sp>
      <p:sp>
        <p:nvSpPr>
          <p:cNvPr id="12" name="Выноска 2 11"/>
          <p:cNvSpPr/>
          <p:nvPr/>
        </p:nvSpPr>
        <p:spPr>
          <a:xfrm>
            <a:off x="5782960" y="3793516"/>
            <a:ext cx="5930984" cy="724930"/>
          </a:xfrm>
          <a:prstGeom prst="borderCallout2">
            <a:avLst>
              <a:gd name="adj1" fmla="val 53630"/>
              <a:gd name="adj2" fmla="val 104"/>
              <a:gd name="adj3" fmla="val -198642"/>
              <a:gd name="adj4" fmla="val -16148"/>
              <a:gd name="adj5" fmla="val -218481"/>
              <a:gd name="adj6" fmla="val -522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>
                <a:solidFill>
                  <a:schemeClr val="bg1"/>
                </a:solidFill>
              </a:rPr>
              <a:t>Указываются реквизиты юридического лица, индивидуального предпринимателя (Заявителя)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3" name="Блок-схема: узел 12"/>
          <p:cNvSpPr/>
          <p:nvPr/>
        </p:nvSpPr>
        <p:spPr>
          <a:xfrm>
            <a:off x="2367756" y="483974"/>
            <a:ext cx="172996" cy="18123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911104" y="866446"/>
            <a:ext cx="172996" cy="18123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узел 14"/>
          <p:cNvSpPr/>
          <p:nvPr/>
        </p:nvSpPr>
        <p:spPr>
          <a:xfrm>
            <a:off x="3740497" y="1977082"/>
            <a:ext cx="172996" cy="18123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Блок-схема: узел 15"/>
          <p:cNvSpPr/>
          <p:nvPr/>
        </p:nvSpPr>
        <p:spPr>
          <a:xfrm>
            <a:off x="1499183" y="1539230"/>
            <a:ext cx="172996" cy="18123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узел 16"/>
          <p:cNvSpPr/>
          <p:nvPr/>
        </p:nvSpPr>
        <p:spPr>
          <a:xfrm>
            <a:off x="2528292" y="2100388"/>
            <a:ext cx="172996" cy="18123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узел 17"/>
          <p:cNvSpPr/>
          <p:nvPr/>
        </p:nvSpPr>
        <p:spPr>
          <a:xfrm>
            <a:off x="4813687" y="4825690"/>
            <a:ext cx="172996" cy="18123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узел 19"/>
          <p:cNvSpPr/>
          <p:nvPr/>
        </p:nvSpPr>
        <p:spPr>
          <a:xfrm>
            <a:off x="4818470" y="5384251"/>
            <a:ext cx="172996" cy="18123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узел 20"/>
          <p:cNvSpPr/>
          <p:nvPr/>
        </p:nvSpPr>
        <p:spPr>
          <a:xfrm>
            <a:off x="4818470" y="6611689"/>
            <a:ext cx="172996" cy="18123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Выноска 2 21"/>
          <p:cNvSpPr/>
          <p:nvPr/>
        </p:nvSpPr>
        <p:spPr>
          <a:xfrm>
            <a:off x="5782960" y="4553841"/>
            <a:ext cx="5083962" cy="724930"/>
          </a:xfrm>
          <a:prstGeom prst="borderCallout2">
            <a:avLst>
              <a:gd name="adj1" fmla="val 37339"/>
              <a:gd name="adj2" fmla="val -25"/>
              <a:gd name="adj3" fmla="val 49551"/>
              <a:gd name="adj4" fmla="val -6448"/>
              <a:gd name="adj5" fmla="val 49916"/>
              <a:gd name="adj6" fmla="val -15984"/>
            </a:avLst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Указываются реквизиты юридического лица, индивидуального предпринимателя (Заявителя)</a:t>
            </a:r>
          </a:p>
        </p:txBody>
      </p:sp>
      <p:sp>
        <p:nvSpPr>
          <p:cNvPr id="23" name="Выноска 2 22"/>
          <p:cNvSpPr/>
          <p:nvPr/>
        </p:nvSpPr>
        <p:spPr>
          <a:xfrm>
            <a:off x="5782959" y="5311248"/>
            <a:ext cx="5930985" cy="724930"/>
          </a:xfrm>
          <a:prstGeom prst="borderCallout2">
            <a:avLst>
              <a:gd name="adj1" fmla="val 39994"/>
              <a:gd name="adj2" fmla="val 81"/>
              <a:gd name="adj3" fmla="val 20053"/>
              <a:gd name="adj4" fmla="val -6025"/>
              <a:gd name="adj5" fmla="val 19522"/>
              <a:gd name="adj6" fmla="val -134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Способ передачи уведомления и наличие подтверждения его получения, является доказательством исполнения требований </a:t>
            </a:r>
          </a:p>
          <a:p>
            <a:pPr algn="ctr"/>
            <a:r>
              <a:rPr lang="ru-RU" sz="1400" dirty="0" smtClean="0"/>
              <a:t>Федерального </a:t>
            </a:r>
            <a:r>
              <a:rPr lang="ru-RU" sz="1400" dirty="0"/>
              <a:t>закона от 29.12.2004 № 191-ФЗ </a:t>
            </a:r>
            <a:endParaRPr lang="ru-RU" sz="1400" dirty="0" smtClean="0"/>
          </a:p>
        </p:txBody>
      </p:sp>
      <p:sp>
        <p:nvSpPr>
          <p:cNvPr id="24" name="Выноска 2 23"/>
          <p:cNvSpPr/>
          <p:nvPr/>
        </p:nvSpPr>
        <p:spPr>
          <a:xfrm>
            <a:off x="5782960" y="6067991"/>
            <a:ext cx="5324594" cy="724930"/>
          </a:xfrm>
          <a:prstGeom prst="borderCallout2">
            <a:avLst>
              <a:gd name="adj1" fmla="val 61238"/>
              <a:gd name="adj2" fmla="val 243"/>
              <a:gd name="adj3" fmla="val 87613"/>
              <a:gd name="adj4" fmla="val -6876"/>
              <a:gd name="adj5" fmla="val 87811"/>
              <a:gd name="adj6" fmla="val -14842"/>
            </a:avLst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Документ прилагается в случае, если ранее в СРО не передавались сведения об изменениях в ЕГРЮЛ, либо уведомление подписано лицом, действующим на основании доверенности</a:t>
            </a:r>
          </a:p>
        </p:txBody>
      </p:sp>
      <p:sp>
        <p:nvSpPr>
          <p:cNvPr id="25" name="Блок-схема: узел 24"/>
          <p:cNvSpPr/>
          <p:nvPr/>
        </p:nvSpPr>
        <p:spPr>
          <a:xfrm>
            <a:off x="2644865" y="1120036"/>
            <a:ext cx="172996" cy="18123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6979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132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Document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Хавка Николай Николаевич</dc:creator>
  <cp:lastModifiedBy>Хавка Николай Николаевич</cp:lastModifiedBy>
  <cp:revision>10</cp:revision>
  <dcterms:created xsi:type="dcterms:W3CDTF">2016-11-15T11:21:24Z</dcterms:created>
  <dcterms:modified xsi:type="dcterms:W3CDTF">2016-11-21T07:24:22Z</dcterms:modified>
</cp:coreProperties>
</file>